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2" y="-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82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59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9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35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99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50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89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58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25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52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46D5-B047-4A5F-A2C0-51DC0DBC6711}" type="datetimeFigureOut">
              <a:rPr kumimoji="1" lang="ja-JP" altLang="en-US" smtClean="0"/>
              <a:t>2013/10/30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AAC69-D207-42C7-8C9E-4870ED407A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2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8169831" y="3028134"/>
            <a:ext cx="434617" cy="2671843"/>
          </a:xfrm>
          <a:prstGeom prst="roundRect">
            <a:avLst/>
          </a:prstGeom>
          <a:solidFill>
            <a:srgbClr val="FFFF66"/>
          </a:solidFill>
          <a:ln w="28575">
            <a:solidFill>
              <a:schemeClr val="accent6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826407" y="2739053"/>
            <a:ext cx="4944351" cy="3564396"/>
          </a:xfrm>
          <a:ln w="28575"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sz="1600" dirty="0" smtClean="0"/>
              <a:t/>
            </a:r>
            <a:br>
              <a:rPr kumimoji="1" lang="en-US" altLang="ja-JP" sz="1600" dirty="0" smtClean="0"/>
            </a:br>
            <a:r>
              <a:rPr lang="en-US" altLang="ja-JP" sz="1600" dirty="0"/>
              <a:t/>
            </a:r>
            <a:br>
              <a:rPr lang="en-US" altLang="ja-JP" sz="1600" dirty="0"/>
            </a:br>
            <a:r>
              <a:rPr kumimoji="1" lang="ja-JP" altLang="en-US" sz="1400" dirty="0" smtClean="0"/>
              <a:t>１．市町村長、議会議長との意見交換、協力依頼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　　　　　　　　　　      （１１月～３月）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 smtClean="0"/>
              <a:t>２．農家、農業法人への「選挙人名簿登載申請書」と併せた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/>
              <a:t>　</a:t>
            </a:r>
            <a:r>
              <a:rPr lang="ja-JP" altLang="en-US" sz="1400" dirty="0" smtClean="0"/>
              <a:t>　チラシの配布                                                                    （１２月）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 smtClean="0"/>
              <a:t>３．集落座談会（人・農地プラン作成検討会）等での統一選挙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>      </a:t>
            </a:r>
            <a:r>
              <a:rPr lang="ja-JP" altLang="en-US" sz="1400" dirty="0" smtClean="0"/>
              <a:t>実施と女性登用の重要性の</a:t>
            </a:r>
            <a:r>
              <a:rPr lang="en-US" altLang="ja-JP" sz="1400" dirty="0" smtClean="0"/>
              <a:t>PR</a:t>
            </a:r>
            <a:r>
              <a:rPr lang="ja-JP" altLang="en-US" sz="1400" dirty="0" err="1" smtClean="0"/>
              <a:t>、</a:t>
            </a:r>
            <a:r>
              <a:rPr lang="ja-JP" altLang="en-US" sz="1400" dirty="0" smtClean="0"/>
              <a:t>チラシ・パンフの配布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　　　　　　　　　       　（１１月～６月）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 smtClean="0"/>
              <a:t>４．女性農業者、女性</a:t>
            </a:r>
            <a:r>
              <a:rPr lang="ja-JP" altLang="en-US" sz="1400" dirty="0"/>
              <a:t>関係</a:t>
            </a:r>
            <a:r>
              <a:rPr lang="ja-JP" altLang="en-US" sz="1400" dirty="0" smtClean="0"/>
              <a:t>組織、農業団体との交流、意見交換　　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　　　　　　　　　　　　（１１月～６月）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５</a:t>
            </a:r>
            <a:r>
              <a:rPr lang="ja-JP" altLang="en-US" sz="1400" dirty="0" smtClean="0"/>
              <a:t>．農業委員だより（広報誌）、有線放送、</a:t>
            </a:r>
            <a:r>
              <a:rPr lang="en-US" altLang="ja-JP" sz="1400" dirty="0" smtClean="0"/>
              <a:t>CATV</a:t>
            </a:r>
            <a:r>
              <a:rPr lang="ja-JP" altLang="en-US" sz="1400" dirty="0" smtClean="0"/>
              <a:t>等の活用による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/>
              <a:t>　</a:t>
            </a:r>
            <a:r>
              <a:rPr lang="ja-JP" altLang="en-US" sz="1400" dirty="0" smtClean="0"/>
              <a:t>　女性登用の重要性</a:t>
            </a:r>
            <a:r>
              <a:rPr lang="en-US" altLang="ja-JP" sz="1400" dirty="0" smtClean="0"/>
              <a:t>PR</a:t>
            </a:r>
            <a:r>
              <a:rPr lang="ja-JP" altLang="en-US" sz="1400" dirty="0" smtClean="0"/>
              <a:t>　　　　　　　　　　　　       　（１１月～６月）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６</a:t>
            </a:r>
            <a:r>
              <a:rPr lang="ja-JP" altLang="en-US" sz="1400" dirty="0" smtClean="0"/>
              <a:t>．選任委員推薦母体（農協、共済、改良区）への推薦協力依頼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　　　　　　　　　　　　　　　　　    　（１月～３月）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5792" y="436609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＜目標＞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79713" y="594087"/>
            <a:ext cx="2088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女性農委が一人も</a:t>
            </a:r>
            <a:endParaRPr lang="en-US" altLang="ja-JP" sz="1400" dirty="0"/>
          </a:p>
          <a:p>
            <a:r>
              <a:rPr kumimoji="1" lang="ja-JP" altLang="en-US" sz="1400" dirty="0" smtClean="0"/>
              <a:t>  登用されていない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 農委会の解消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05988" y="662976"/>
            <a:ext cx="16736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　</a:t>
            </a:r>
            <a:r>
              <a:rPr lang="ja-JP" altLang="en-US" sz="1400" dirty="0" smtClean="0"/>
              <a:t>一農委会あたり</a:t>
            </a:r>
            <a:endParaRPr lang="en-US" altLang="ja-JP" sz="1400" dirty="0" smtClean="0"/>
          </a:p>
          <a:p>
            <a:r>
              <a:rPr lang="ja-JP" altLang="en-US" sz="1400" dirty="0" smtClean="0"/>
              <a:t>複数の女性の選出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899307" y="547200"/>
            <a:ext cx="1790595" cy="785551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951467" y="555383"/>
            <a:ext cx="1728191" cy="76918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中かっこ 10"/>
          <p:cNvSpPr/>
          <p:nvPr/>
        </p:nvSpPr>
        <p:spPr>
          <a:xfrm>
            <a:off x="7469687" y="2924944"/>
            <a:ext cx="576064" cy="3577510"/>
          </a:xfrm>
          <a:prstGeom prst="rightBrace">
            <a:avLst>
              <a:gd name="adj1" fmla="val 30526"/>
              <a:gd name="adj2" fmla="val 496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73561" y="3147837"/>
            <a:ext cx="430887" cy="301063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 smtClean="0"/>
              <a:t>チラシ・パンフの配布、活用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2627784" y="2169793"/>
            <a:ext cx="6360707" cy="442755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4166910" y="1566048"/>
            <a:ext cx="4290178" cy="83047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502017" y="1688896"/>
            <a:ext cx="3924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女性の積極的な登用を促す環境づくり</a:t>
            </a:r>
            <a:endParaRPr kumimoji="1" lang="en-US" altLang="ja-JP" sz="1600" dirty="0" smtClean="0"/>
          </a:p>
          <a:p>
            <a:r>
              <a:rPr lang="ja-JP" altLang="en-US" sz="1600" dirty="0" smtClean="0"/>
              <a:t>　 女性の農委への登用促進</a:t>
            </a:r>
            <a:r>
              <a:rPr lang="en-US" altLang="ja-JP" sz="1600" dirty="0" smtClean="0"/>
              <a:t>PR</a:t>
            </a:r>
            <a:r>
              <a:rPr lang="ja-JP" altLang="en-US" sz="1600" dirty="0"/>
              <a:t>活動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61101" y="-9572"/>
            <a:ext cx="8898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市町村段階</a:t>
            </a:r>
            <a:r>
              <a:rPr kumimoji="1"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第２２回農業委員統一選挙に向けた女性農業委員登用の取り組み</a:t>
            </a:r>
            <a:endParaRPr kumimoji="1" lang="ja-JP" altLang="en-US" sz="2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92032" y="1396771"/>
            <a:ext cx="2075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＜取り組み＞</a:t>
            </a:r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81602" y="1981283"/>
            <a:ext cx="1332148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 農業委員会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2813" y="4159695"/>
            <a:ext cx="904691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+mn-ea"/>
              </a:rPr>
              <a:t> </a:t>
            </a:r>
            <a:r>
              <a:rPr lang="en-US" altLang="ja-JP" sz="1600" dirty="0" smtClean="0">
                <a:latin typeface="+mn-ea"/>
              </a:rPr>
              <a:t> </a:t>
            </a:r>
            <a:r>
              <a:rPr lang="ja-JP" altLang="en-US" sz="1400" dirty="0" smtClean="0">
                <a:latin typeface="+mn-ea"/>
              </a:rPr>
              <a:t>農業者</a:t>
            </a:r>
            <a:endParaRPr lang="en-US" altLang="ja-JP" sz="1400" dirty="0" smtClean="0">
              <a:latin typeface="+mn-ea"/>
            </a:endParaRPr>
          </a:p>
          <a:p>
            <a:r>
              <a:rPr lang="ja-JP" altLang="en-US" sz="1400" dirty="0" smtClean="0">
                <a:latin typeface="+mn-ea"/>
              </a:rPr>
              <a:t>　（集落）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4049" y="3478633"/>
            <a:ext cx="1113376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 </a:t>
            </a:r>
            <a:r>
              <a:rPr lang="ja-JP" altLang="en-US" sz="1400" dirty="0" smtClean="0">
                <a:latin typeface="+mn-ea"/>
              </a:rPr>
              <a:t>市町村長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1930" y="5128752"/>
            <a:ext cx="143761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  </a:t>
            </a:r>
            <a:r>
              <a:rPr lang="ja-JP" altLang="en-US" sz="1400" dirty="0" smtClean="0">
                <a:latin typeface="+mn-ea"/>
              </a:rPr>
              <a:t>女性関係</a:t>
            </a:r>
            <a:r>
              <a:rPr lang="ja-JP" altLang="en-US" sz="1400" dirty="0">
                <a:latin typeface="+mn-ea"/>
              </a:rPr>
              <a:t>組織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2813" y="5876799"/>
            <a:ext cx="1574386" cy="46935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n-ea"/>
              </a:rPr>
              <a:t>選任推薦簿母体</a:t>
            </a:r>
            <a:endParaRPr lang="en-US" altLang="ja-JP" sz="1400" dirty="0" smtClean="0">
              <a:latin typeface="+mn-ea"/>
            </a:endParaRPr>
          </a:p>
          <a:p>
            <a:r>
              <a:rPr kumimoji="1" lang="ja-JP" altLang="en-US" sz="1050" dirty="0" smtClean="0">
                <a:latin typeface="+mn-ea"/>
              </a:rPr>
              <a:t>（農協、共済、</a:t>
            </a:r>
            <a:r>
              <a:rPr lang="ja-JP" altLang="en-US" sz="1050" dirty="0" smtClean="0">
                <a:latin typeface="+mn-ea"/>
              </a:rPr>
              <a:t>改良区）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186131" y="5100957"/>
            <a:ext cx="1410268" cy="442933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角丸四角形 28"/>
          <p:cNvSpPr/>
          <p:nvPr/>
        </p:nvSpPr>
        <p:spPr>
          <a:xfrm>
            <a:off x="251556" y="4114794"/>
            <a:ext cx="1023058" cy="677592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173094" y="5805264"/>
            <a:ext cx="1721773" cy="612431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310922" y="3506174"/>
            <a:ext cx="973813" cy="370759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1263084" y="3645557"/>
            <a:ext cx="1612956" cy="607706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31" idx="3"/>
          </p:cNvCxnSpPr>
          <p:nvPr/>
        </p:nvCxnSpPr>
        <p:spPr>
          <a:xfrm>
            <a:off x="1322636" y="3028134"/>
            <a:ext cx="1529911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32" idx="3"/>
          </p:cNvCxnSpPr>
          <p:nvPr/>
        </p:nvCxnSpPr>
        <p:spPr>
          <a:xfrm flipV="1">
            <a:off x="1284735" y="3147837"/>
            <a:ext cx="1567812" cy="543717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1270768" y="4253263"/>
            <a:ext cx="1581779" cy="24348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>
            <a:off x="1262232" y="4679080"/>
            <a:ext cx="1613808" cy="34082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1899307" y="6237312"/>
            <a:ext cx="953240" cy="1372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/>
          <p:nvPr/>
        </p:nvCxnSpPr>
        <p:spPr>
          <a:xfrm flipV="1">
            <a:off x="1595379" y="5111168"/>
            <a:ext cx="1304359" cy="37376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1284735" y="3817187"/>
            <a:ext cx="1591305" cy="1814921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09474" y="2858978"/>
            <a:ext cx="8014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+mn-ea"/>
              </a:rPr>
              <a:t>    </a:t>
            </a:r>
            <a:r>
              <a:rPr lang="ja-JP" altLang="en-US" sz="1400" dirty="0" smtClean="0">
                <a:latin typeface="+mn-ea"/>
              </a:rPr>
              <a:t>議会</a:t>
            </a:r>
            <a:endParaRPr lang="en-US" altLang="ja-JP" sz="1400" dirty="0" smtClean="0">
              <a:latin typeface="+mn-ea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309474" y="2858736"/>
            <a:ext cx="1013162" cy="338796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2" name="直線矢印コネクタ 41"/>
          <p:cNvCxnSpPr/>
          <p:nvPr/>
        </p:nvCxnSpPr>
        <p:spPr>
          <a:xfrm flipV="1">
            <a:off x="1899307" y="5229200"/>
            <a:ext cx="1000431" cy="805816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2922813" y="2553786"/>
            <a:ext cx="3737419" cy="27699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会長、事務局長のリーダーシップで進めよう！</a:t>
            </a:r>
            <a:endParaRPr lang="en-US" altLang="ja-JP" sz="12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44044" y="2383625"/>
            <a:ext cx="134197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 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連携・協力</a:t>
            </a:r>
            <a:endParaRPr kumimoji="1" lang="ja-JP" altLang="en-US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08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84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  １．市町村長、議会議長との意見交換、協力依頼 　　　　　　　　　　　　　　　　　　　　　　　　　　　　　      （１１月～３月）  ２．農家、農業法人への「選挙人名簿登載申請書」と併せた 　　チラシの配布                                                                    （１２月）  ３．集落座談会（人・農地プラン作成検討会）等での統一選挙       実施と女性登用の重要性のPR、チラシ・パンフの配布 　　　　　　　　　　　　　　　　　　　　　　　　　　　　       　（１１月～６月）  ４．女性農業者、女性関係組織、農業団体との交流、意見交換　　 　　　　　　　　　　　　　　　　　　　　　　　　　　　　　　　（１１月～６月）  ５．農業委員だより（広報誌）、有線放送、CATV等の活用による 　　女性登用の重要性PR　　　　　　　　　　　　       　（１１月～６月）  ６．選任委員推薦母体（農協、共済、改良区）への推薦協力依頼 　　　　　　　　　　　　　　　　　　　　　　　　　　　　　    　（１月～３月）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</dc:creator>
  <cp:lastModifiedBy>takahashi</cp:lastModifiedBy>
  <cp:revision>18</cp:revision>
  <cp:lastPrinted>2013-10-30T07:15:32Z</cp:lastPrinted>
  <dcterms:created xsi:type="dcterms:W3CDTF">2013-10-30T02:07:58Z</dcterms:created>
  <dcterms:modified xsi:type="dcterms:W3CDTF">2013-10-30T11:14:35Z</dcterms:modified>
</cp:coreProperties>
</file>